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1" r:id="rId14"/>
    <p:sldId id="272" r:id="rId15"/>
    <p:sldId id="265" r:id="rId16"/>
  </p:sldIdLst>
  <p:sldSz cx="14630400" cy="8229600"/>
  <p:notesSz cx="8229600" cy="14630400"/>
  <p:embeddedFontLst>
    <p:embeddedFont>
      <p:font typeface="Montserrat" panose="00000500000000000000" pitchFamily="2" charset="-52"/>
      <p:regular r:id="rId18"/>
      <p:bold r:id="rId19"/>
      <p:italic r:id="rId20"/>
      <p:boldItalic r:id="rId2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61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AD857-476A-4453-30F8-FA4D65DB6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884E71-1665-34FC-ECEB-39F30ED7E8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40EFFB-D825-7223-3E21-DDB9DE8B5C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ADEA3-57A9-E7B9-65A8-AE020BC264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10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loud.mail.ru/public/Gpx9/YyyBixMj7" TargetMode="External"/><Relationship Id="rId3" Type="http://schemas.openxmlformats.org/officeDocument/2006/relationships/image" Target="../media/image19.jpg"/><Relationship Id="rId7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248348"/>
            <a:ext cx="7627382" cy="2426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540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Грипперы John Pack: </a:t>
            </a:r>
            <a:r>
              <a:rPr lang="ru-RU" sz="5400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н</a:t>
            </a:r>
            <a:r>
              <a:rPr lang="en-US" sz="5400" dirty="0" err="1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адежная</a:t>
            </a:r>
            <a:r>
              <a:rPr lang="en-US" sz="5400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 упаковка для ювелирных изделий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44709" y="4981057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Новая линейка полиэтиленовых пакетов-зиплоков для мелких деталей и украшений.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0358B763-4E5C-36E5-4466-2F45885379D1}"/>
              </a:ext>
            </a:extLst>
          </p:cNvPr>
          <p:cNvSpPr/>
          <p:nvPr/>
        </p:nvSpPr>
        <p:spPr>
          <a:xfrm>
            <a:off x="858312" y="570678"/>
            <a:ext cx="7627382" cy="14548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Процесс производства грипперов John Pack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29A29268-F5E7-34E2-4345-9D99D0FAC9E7}"/>
              </a:ext>
            </a:extLst>
          </p:cNvPr>
          <p:cNvSpPr/>
          <p:nvPr/>
        </p:nvSpPr>
        <p:spPr>
          <a:xfrm>
            <a:off x="1310997" y="5029002"/>
            <a:ext cx="346591" cy="346591"/>
          </a:xfrm>
          <a:prstGeom prst="roundRect">
            <a:avLst>
              <a:gd name="adj" fmla="val 26380043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4" name="Text 3">
            <a:extLst>
              <a:ext uri="{FF2B5EF4-FFF2-40B4-BE49-F238E27FC236}">
                <a16:creationId xmlns:a16="http://schemas.microsoft.com/office/drawing/2014/main" id="{ACE16895-8BE4-7B4B-4F3E-F9D1C500A22D}"/>
              </a:ext>
            </a:extLst>
          </p:cNvPr>
          <p:cNvSpPr/>
          <p:nvPr/>
        </p:nvSpPr>
        <p:spPr>
          <a:xfrm>
            <a:off x="1765816" y="5012810"/>
            <a:ext cx="1906667" cy="379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endParaRPr lang="en-US" sz="2100" dirty="0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8C6E3EBF-E096-E5B8-0812-F28D06AB2C3B}"/>
              </a:ext>
            </a:extLst>
          </p:cNvPr>
          <p:cNvSpPr/>
          <p:nvPr/>
        </p:nvSpPr>
        <p:spPr>
          <a:xfrm>
            <a:off x="1310997" y="2688874"/>
            <a:ext cx="573988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</a:rPr>
              <a:t>Формирование </a:t>
            </a:r>
            <a:r>
              <a:rPr lang="en-US" sz="22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</a:rPr>
              <a:t>технического</a:t>
            </a: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</a:rPr>
              <a:t> </a:t>
            </a:r>
            <a:r>
              <a:rPr lang="en-US" sz="22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</a:rPr>
              <a:t>задания</a:t>
            </a:r>
            <a:endParaRPr lang="en-US" sz="2200" b="1" dirty="0">
              <a:solidFill>
                <a:srgbClr val="384653"/>
              </a:solidFill>
              <a:latin typeface="Barlow Bold" pitchFamily="34" charset="0"/>
              <a:ea typeface="Barlow Bold" pitchFamily="34" charset="-122"/>
            </a:endParaRPr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AAD184A4-0B2E-8B51-4294-8BFBAA4A6D5C}"/>
              </a:ext>
            </a:extLst>
          </p:cNvPr>
          <p:cNvSpPr/>
          <p:nvPr/>
        </p:nvSpPr>
        <p:spPr>
          <a:xfrm>
            <a:off x="1339352" y="3193440"/>
            <a:ext cx="62925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Указываем материал, размеры, толщину, тип замка и прозрачность.</a:t>
            </a:r>
            <a:endParaRPr lang="en-US" sz="1700" dirty="0"/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C44946E8-53BF-0176-DE13-55711A3CFE4A}"/>
              </a:ext>
            </a:extLst>
          </p:cNvPr>
          <p:cNvSpPr/>
          <p:nvPr/>
        </p:nvSpPr>
        <p:spPr>
          <a:xfrm>
            <a:off x="1906547" y="4655513"/>
            <a:ext cx="5760720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800"/>
              </a:lnSpc>
              <a:buNone/>
            </a:pPr>
            <a:r>
              <a:rPr lang="en-US" sz="22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</a:rPr>
              <a:t>Выбор</a:t>
            </a: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</a:rPr>
              <a:t> </a:t>
            </a:r>
            <a:r>
              <a:rPr lang="ru-RU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</a:rPr>
              <a:t>надежного </a:t>
            </a:r>
            <a:r>
              <a:rPr lang="en-US" sz="22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</a:rPr>
              <a:t>производителя</a:t>
            </a: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</a:rPr>
              <a:t> в </a:t>
            </a:r>
            <a:r>
              <a:rPr lang="en-US" sz="22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</a:rPr>
              <a:t>Китае</a:t>
            </a:r>
            <a:endParaRPr lang="en-US" sz="2200" b="1" dirty="0">
              <a:solidFill>
                <a:srgbClr val="384653"/>
              </a:solidFill>
              <a:latin typeface="Barlow Bold" pitchFamily="34" charset="0"/>
              <a:ea typeface="Barlow Bold" pitchFamily="34" charset="-122"/>
            </a:endParaRP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DE400732-F570-BBF2-4D93-19541E46B999}"/>
              </a:ext>
            </a:extLst>
          </p:cNvPr>
          <p:cNvSpPr/>
          <p:nvPr/>
        </p:nvSpPr>
        <p:spPr>
          <a:xfrm>
            <a:off x="1917621" y="5177214"/>
            <a:ext cx="62925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ru-RU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Проверяем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мощности и опыт подрядчиков для надежного сотрудничества.</a:t>
            </a:r>
            <a:endParaRPr lang="en-US" sz="1700" dirty="0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355100AC-441E-DD89-DDFC-C29F49000145}"/>
              </a:ext>
            </a:extLst>
          </p:cNvPr>
          <p:cNvSpPr/>
          <p:nvPr/>
        </p:nvSpPr>
        <p:spPr>
          <a:xfrm>
            <a:off x="858312" y="2588515"/>
            <a:ext cx="156448" cy="1435344"/>
          </a:xfrm>
          <a:prstGeom prst="roundRect">
            <a:avLst>
              <a:gd name="adj" fmla="val 20013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0" name="Shape 7">
            <a:extLst>
              <a:ext uri="{FF2B5EF4-FFF2-40B4-BE49-F238E27FC236}">
                <a16:creationId xmlns:a16="http://schemas.microsoft.com/office/drawing/2014/main" id="{CF0DA31F-4209-8CD3-8FAE-1F94F1D49BEC}"/>
              </a:ext>
            </a:extLst>
          </p:cNvPr>
          <p:cNvSpPr/>
          <p:nvPr/>
        </p:nvSpPr>
        <p:spPr>
          <a:xfrm>
            <a:off x="1381551" y="4626377"/>
            <a:ext cx="156448" cy="1435344"/>
          </a:xfrm>
          <a:prstGeom prst="roundRect">
            <a:avLst>
              <a:gd name="adj" fmla="val 20013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7E678313-6E93-74CF-2BC5-F0121BA9C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89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0A919DA-12BE-66B9-BC86-A689D8D91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D2AEA9-1814-3120-99A9-84597FD1C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5067" y="1615439"/>
            <a:ext cx="4795612" cy="5407817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5325F0C9-3030-A99F-F4DD-B373EEFCCE19}"/>
              </a:ext>
            </a:extLst>
          </p:cNvPr>
          <p:cNvSpPr/>
          <p:nvPr/>
        </p:nvSpPr>
        <p:spPr>
          <a:xfrm>
            <a:off x="877440" y="429737"/>
            <a:ext cx="13206205" cy="850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Изготовление, контроль и логистика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23E93157-1DC1-97A5-C71B-377C5990C6A1}"/>
              </a:ext>
            </a:extLst>
          </p:cNvPr>
          <p:cNvSpPr/>
          <p:nvPr/>
        </p:nvSpPr>
        <p:spPr>
          <a:xfrm>
            <a:off x="877441" y="1575714"/>
            <a:ext cx="488264" cy="1265992"/>
          </a:xfrm>
          <a:prstGeom prst="roundRect">
            <a:avLst>
              <a:gd name="adj" fmla="val 256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E388CD03-DAB5-7892-D8B9-4D4E77F1312D}"/>
              </a:ext>
            </a:extLst>
          </p:cNvPr>
          <p:cNvSpPr/>
          <p:nvPr/>
        </p:nvSpPr>
        <p:spPr>
          <a:xfrm flipH="1">
            <a:off x="989950" y="1886290"/>
            <a:ext cx="243387" cy="470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sz="23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235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29368271-5E03-8A8A-4C63-7ACE194D0FDA}"/>
              </a:ext>
            </a:extLst>
          </p:cNvPr>
          <p:cNvSpPr/>
          <p:nvPr/>
        </p:nvSpPr>
        <p:spPr>
          <a:xfrm>
            <a:off x="1545120" y="176541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</a:rPr>
              <a:t>Пробная</a:t>
            </a: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</a:rPr>
              <a:t> </a:t>
            </a:r>
            <a:r>
              <a:rPr lang="en-US" sz="22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</a:rPr>
              <a:t>партия</a:t>
            </a:r>
            <a:endParaRPr lang="en-US" sz="2200" b="1" dirty="0">
              <a:solidFill>
                <a:srgbClr val="384653"/>
              </a:solidFill>
              <a:latin typeface="Barlow Bold" pitchFamily="34" charset="0"/>
              <a:ea typeface="Barlow Bold" pitchFamily="34" charset="-122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D0B42235-ADD4-8384-0101-AC59C94380E8}"/>
              </a:ext>
            </a:extLst>
          </p:cNvPr>
          <p:cNvSpPr/>
          <p:nvPr/>
        </p:nvSpPr>
        <p:spPr>
          <a:xfrm>
            <a:off x="1564417" y="2242071"/>
            <a:ext cx="55612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Тестируем качество замка, швов и прозрачность.</a:t>
            </a:r>
            <a:endParaRPr lang="en-US" sz="1700" dirty="0"/>
          </a:p>
        </p:txBody>
      </p:sp>
      <p:sp>
        <p:nvSpPr>
          <p:cNvPr id="8" name="Text 8">
            <a:extLst>
              <a:ext uri="{FF2B5EF4-FFF2-40B4-BE49-F238E27FC236}">
                <a16:creationId xmlns:a16="http://schemas.microsoft.com/office/drawing/2014/main" id="{23B8B41C-E95B-16F2-8A3B-8B97613E4079}"/>
              </a:ext>
            </a:extLst>
          </p:cNvPr>
          <p:cNvSpPr/>
          <p:nvPr/>
        </p:nvSpPr>
        <p:spPr>
          <a:xfrm>
            <a:off x="1586030" y="3204316"/>
            <a:ext cx="348579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</a:rPr>
              <a:t>Запуск </a:t>
            </a:r>
            <a:r>
              <a:rPr lang="en-US" sz="22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</a:rPr>
              <a:t>основной</a:t>
            </a: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</a:rPr>
              <a:t> </a:t>
            </a:r>
            <a:r>
              <a:rPr lang="en-US" sz="22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</a:rPr>
              <a:t>серии</a:t>
            </a:r>
            <a:endParaRPr lang="en-US" sz="2200" b="1" dirty="0">
              <a:solidFill>
                <a:srgbClr val="384653"/>
              </a:solidFill>
              <a:latin typeface="Barlow Bold" pitchFamily="34" charset="0"/>
              <a:ea typeface="Barlow Bold" pitchFamily="34" charset="-122"/>
            </a:endParaRPr>
          </a:p>
        </p:txBody>
      </p:sp>
      <p:sp>
        <p:nvSpPr>
          <p:cNvPr id="9" name="Text 9">
            <a:extLst>
              <a:ext uri="{FF2B5EF4-FFF2-40B4-BE49-F238E27FC236}">
                <a16:creationId xmlns:a16="http://schemas.microsoft.com/office/drawing/2014/main" id="{9528F213-434A-E380-6488-4F12CCF0167D}"/>
              </a:ext>
            </a:extLst>
          </p:cNvPr>
          <p:cNvSpPr/>
          <p:nvPr/>
        </p:nvSpPr>
        <p:spPr>
          <a:xfrm>
            <a:off x="1568785" y="3684815"/>
            <a:ext cx="6652687" cy="35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ru-RU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Вносим правки 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 запускаем массовое производство.</a:t>
            </a:r>
            <a:endParaRPr lang="en-US" sz="1700" dirty="0"/>
          </a:p>
        </p:txBody>
      </p:sp>
      <p:sp>
        <p:nvSpPr>
          <p:cNvPr id="10" name="Text 13">
            <a:extLst>
              <a:ext uri="{FF2B5EF4-FFF2-40B4-BE49-F238E27FC236}">
                <a16:creationId xmlns:a16="http://schemas.microsoft.com/office/drawing/2014/main" id="{98B93F88-70B6-A839-5B59-E9EE043A5DC8}"/>
              </a:ext>
            </a:extLst>
          </p:cNvPr>
          <p:cNvSpPr/>
          <p:nvPr/>
        </p:nvSpPr>
        <p:spPr>
          <a:xfrm>
            <a:off x="1574879" y="4453489"/>
            <a:ext cx="472606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</a:rPr>
              <a:t>Контроль качества и </a:t>
            </a:r>
            <a:r>
              <a:rPr lang="en-US" sz="22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</a:rPr>
              <a:t>логистика</a:t>
            </a:r>
            <a:endParaRPr lang="en-US" sz="2200" b="1" dirty="0">
              <a:solidFill>
                <a:srgbClr val="384653"/>
              </a:solidFill>
              <a:latin typeface="Barlow Bold" pitchFamily="34" charset="0"/>
              <a:ea typeface="Barlow Bold" pitchFamily="34" charset="-122"/>
            </a:endParaRPr>
          </a:p>
        </p:txBody>
      </p:sp>
      <p:sp>
        <p:nvSpPr>
          <p:cNvPr id="11" name="Text 14">
            <a:extLst>
              <a:ext uri="{FF2B5EF4-FFF2-40B4-BE49-F238E27FC236}">
                <a16:creationId xmlns:a16="http://schemas.microsoft.com/office/drawing/2014/main" id="{9EC20624-EC4B-D405-70DC-0118458BEAAE}"/>
              </a:ext>
            </a:extLst>
          </p:cNvPr>
          <p:cNvSpPr/>
          <p:nvPr/>
        </p:nvSpPr>
        <p:spPr>
          <a:xfrm>
            <a:off x="1574879" y="4900633"/>
            <a:ext cx="6736121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Проверяем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7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продукцию</a:t>
            </a:r>
            <a:r>
              <a:rPr lang="ru-RU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на заводе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и организуем доставку </a:t>
            </a:r>
            <a:r>
              <a:rPr lang="en-US" sz="17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до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7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склада</a:t>
            </a:r>
            <a:r>
              <a:rPr lang="ru-RU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в Костроме, с отслеживанием.</a:t>
            </a:r>
            <a:endParaRPr lang="en-US" sz="1700" dirty="0"/>
          </a:p>
        </p:txBody>
      </p:sp>
      <p:sp>
        <p:nvSpPr>
          <p:cNvPr id="12" name="Text 13">
            <a:extLst>
              <a:ext uri="{FF2B5EF4-FFF2-40B4-BE49-F238E27FC236}">
                <a16:creationId xmlns:a16="http://schemas.microsoft.com/office/drawing/2014/main" id="{55174BD1-F307-613A-664C-4200C4F57AE3}"/>
              </a:ext>
            </a:extLst>
          </p:cNvPr>
          <p:cNvSpPr/>
          <p:nvPr/>
        </p:nvSpPr>
        <p:spPr>
          <a:xfrm>
            <a:off x="1574879" y="5907504"/>
            <a:ext cx="472606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ru-RU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</a:rPr>
              <a:t>Декларация соответствия</a:t>
            </a:r>
            <a:endParaRPr lang="en-US" sz="2200" b="1" dirty="0">
              <a:solidFill>
                <a:srgbClr val="384653"/>
              </a:solidFill>
              <a:latin typeface="Barlow Bold" pitchFamily="34" charset="0"/>
              <a:ea typeface="Barlow Bold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21437E22-85B8-EBAC-706D-F6548E30EB22}"/>
              </a:ext>
            </a:extLst>
          </p:cNvPr>
          <p:cNvCxnSpPr>
            <a:cxnSpLocks/>
          </p:cNvCxnSpPr>
          <p:nvPr/>
        </p:nvCxnSpPr>
        <p:spPr>
          <a:xfrm>
            <a:off x="1535332" y="5668606"/>
            <a:ext cx="73372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101184D-8441-9F71-A870-B234795636EB}"/>
              </a:ext>
            </a:extLst>
          </p:cNvPr>
          <p:cNvCxnSpPr>
            <a:cxnSpLocks/>
          </p:cNvCxnSpPr>
          <p:nvPr/>
        </p:nvCxnSpPr>
        <p:spPr>
          <a:xfrm>
            <a:off x="1535332" y="4184036"/>
            <a:ext cx="72315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C89571FF-56F7-E9DF-9D38-CBF1524ECC8D}"/>
              </a:ext>
            </a:extLst>
          </p:cNvPr>
          <p:cNvCxnSpPr>
            <a:cxnSpLocks/>
          </p:cNvCxnSpPr>
          <p:nvPr/>
        </p:nvCxnSpPr>
        <p:spPr>
          <a:xfrm>
            <a:off x="1458838" y="2791402"/>
            <a:ext cx="72043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8BF8282-D1E4-E175-6CCC-3A53CA716C7F}"/>
              </a:ext>
            </a:extLst>
          </p:cNvPr>
          <p:cNvCxnSpPr>
            <a:cxnSpLocks/>
          </p:cNvCxnSpPr>
          <p:nvPr/>
        </p:nvCxnSpPr>
        <p:spPr>
          <a:xfrm>
            <a:off x="1535332" y="7111099"/>
            <a:ext cx="7337228" cy="1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hape 1">
            <a:extLst>
              <a:ext uri="{FF2B5EF4-FFF2-40B4-BE49-F238E27FC236}">
                <a16:creationId xmlns:a16="http://schemas.microsoft.com/office/drawing/2014/main" id="{3F88D975-68EA-D135-4A6A-1CB5A074DAB4}"/>
              </a:ext>
            </a:extLst>
          </p:cNvPr>
          <p:cNvSpPr/>
          <p:nvPr/>
        </p:nvSpPr>
        <p:spPr>
          <a:xfrm>
            <a:off x="898218" y="2989164"/>
            <a:ext cx="488264" cy="1265992"/>
          </a:xfrm>
          <a:prstGeom prst="roundRect">
            <a:avLst>
              <a:gd name="adj" fmla="val 256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4033DC35-F7E7-5CD7-DCE3-3C77D48E5FA1}"/>
              </a:ext>
            </a:extLst>
          </p:cNvPr>
          <p:cNvSpPr/>
          <p:nvPr/>
        </p:nvSpPr>
        <p:spPr>
          <a:xfrm flipH="1">
            <a:off x="1010727" y="3330220"/>
            <a:ext cx="243387" cy="470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ru-RU" sz="2350" dirty="0"/>
              <a:t>2</a:t>
            </a:r>
            <a:endParaRPr lang="en-US" sz="2350" dirty="0"/>
          </a:p>
        </p:txBody>
      </p:sp>
      <p:sp>
        <p:nvSpPr>
          <p:cNvPr id="19" name="Shape 1">
            <a:extLst>
              <a:ext uri="{FF2B5EF4-FFF2-40B4-BE49-F238E27FC236}">
                <a16:creationId xmlns:a16="http://schemas.microsoft.com/office/drawing/2014/main" id="{9A575DBF-0906-7DCA-07F0-B6AC8ED3C1A3}"/>
              </a:ext>
            </a:extLst>
          </p:cNvPr>
          <p:cNvSpPr/>
          <p:nvPr/>
        </p:nvSpPr>
        <p:spPr>
          <a:xfrm>
            <a:off x="918995" y="4422934"/>
            <a:ext cx="488264" cy="1265992"/>
          </a:xfrm>
          <a:prstGeom prst="roundRect">
            <a:avLst>
              <a:gd name="adj" fmla="val 256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0" name="Text 2">
            <a:extLst>
              <a:ext uri="{FF2B5EF4-FFF2-40B4-BE49-F238E27FC236}">
                <a16:creationId xmlns:a16="http://schemas.microsoft.com/office/drawing/2014/main" id="{CED13578-4541-3855-B52F-1F1DE233005A}"/>
              </a:ext>
            </a:extLst>
          </p:cNvPr>
          <p:cNvSpPr/>
          <p:nvPr/>
        </p:nvSpPr>
        <p:spPr>
          <a:xfrm flipH="1">
            <a:off x="1031504" y="4774150"/>
            <a:ext cx="243387" cy="470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ru-RU" sz="2350" dirty="0"/>
              <a:t>3</a:t>
            </a:r>
            <a:endParaRPr lang="en-US" sz="2350" dirty="0"/>
          </a:p>
        </p:txBody>
      </p:sp>
      <p:sp>
        <p:nvSpPr>
          <p:cNvPr id="21" name="Shape 1">
            <a:extLst>
              <a:ext uri="{FF2B5EF4-FFF2-40B4-BE49-F238E27FC236}">
                <a16:creationId xmlns:a16="http://schemas.microsoft.com/office/drawing/2014/main" id="{F3925829-C7A1-064E-7DCC-C0BFE1BF7DBC}"/>
              </a:ext>
            </a:extLst>
          </p:cNvPr>
          <p:cNvSpPr/>
          <p:nvPr/>
        </p:nvSpPr>
        <p:spPr>
          <a:xfrm>
            <a:off x="939772" y="5866864"/>
            <a:ext cx="488264" cy="1265992"/>
          </a:xfrm>
          <a:prstGeom prst="roundRect">
            <a:avLst>
              <a:gd name="adj" fmla="val 256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2" name="Text 2">
            <a:extLst>
              <a:ext uri="{FF2B5EF4-FFF2-40B4-BE49-F238E27FC236}">
                <a16:creationId xmlns:a16="http://schemas.microsoft.com/office/drawing/2014/main" id="{60DF38B6-F897-5731-E970-FC7008284006}"/>
              </a:ext>
            </a:extLst>
          </p:cNvPr>
          <p:cNvSpPr/>
          <p:nvPr/>
        </p:nvSpPr>
        <p:spPr>
          <a:xfrm flipH="1">
            <a:off x="1052281" y="6218080"/>
            <a:ext cx="243387" cy="470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ru-RU" sz="2350" dirty="0"/>
              <a:t>4</a:t>
            </a:r>
            <a:endParaRPr lang="en-US" sz="2350" dirty="0"/>
          </a:p>
        </p:txBody>
      </p:sp>
      <p:sp>
        <p:nvSpPr>
          <p:cNvPr id="23" name="Text 14">
            <a:extLst>
              <a:ext uri="{FF2B5EF4-FFF2-40B4-BE49-F238E27FC236}">
                <a16:creationId xmlns:a16="http://schemas.microsoft.com/office/drawing/2014/main" id="{2B534834-822B-7188-5DE0-2DA99C88D251}"/>
              </a:ext>
            </a:extLst>
          </p:cNvPr>
          <p:cNvSpPr/>
          <p:nvPr/>
        </p:nvSpPr>
        <p:spPr>
          <a:xfrm>
            <a:off x="1574879" y="6316759"/>
            <a:ext cx="653170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ru-RU" sz="1700" dirty="0">
                <a:solidFill>
                  <a:srgbClr val="384653"/>
                </a:solidFill>
                <a:latin typeface="Montserrat" pitchFamily="34" charset="0"/>
              </a:rPr>
              <a:t>Официальное подтверждение безопасности, включая пищевую пригодность.</a:t>
            </a:r>
            <a:endParaRPr lang="en-US" sz="1700" dirty="0">
              <a:solidFill>
                <a:srgbClr val="384653"/>
              </a:solidFill>
              <a:latin typeface="Montserrat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3B17A55-640A-1BB3-71B6-07CB95872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4212" y="7753284"/>
            <a:ext cx="2372056" cy="4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38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A12C27-A438-F101-37F8-B6913E571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124" y="3139484"/>
            <a:ext cx="2682151" cy="268215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9C7E26F-7005-8400-F77C-0A49600EB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035" y="3139484"/>
            <a:ext cx="2682151" cy="268215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A3309E-7964-A9F1-738C-D267544FD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2605" y="3139483"/>
            <a:ext cx="2682151" cy="268215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B4E0F33-911E-628D-3A1E-5ADC9CF75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95" y="3139484"/>
            <a:ext cx="2682151" cy="268215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A7244AF-8443-2AA7-15E1-180B35AEA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8364" y="3139484"/>
            <a:ext cx="2682151" cy="268215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1556688-7C58-B74D-AE98-C70EB4FA43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64212" y="7753284"/>
            <a:ext cx="2372056" cy="476316"/>
          </a:xfrm>
          <a:prstGeom prst="rect">
            <a:avLst/>
          </a:prstGeom>
        </p:spPr>
      </p:pic>
      <p:sp>
        <p:nvSpPr>
          <p:cNvPr id="23" name="Text 0">
            <a:extLst>
              <a:ext uri="{FF2B5EF4-FFF2-40B4-BE49-F238E27FC236}">
                <a16:creationId xmlns:a16="http://schemas.microsoft.com/office/drawing/2014/main" id="{EA592730-2E89-9582-986B-32EF64DEAA3E}"/>
              </a:ext>
            </a:extLst>
          </p:cNvPr>
          <p:cNvSpPr/>
          <p:nvPr/>
        </p:nvSpPr>
        <p:spPr>
          <a:xfrm>
            <a:off x="405644" y="819881"/>
            <a:ext cx="13206205" cy="164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ru-RU" sz="445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Производство </a:t>
            </a:r>
            <a:r>
              <a:rPr lang="ru-RU" sz="4450" b="1" dirty="0" err="1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грипперов</a:t>
            </a:r>
            <a:r>
              <a:rPr lang="ru-RU" sz="445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 John Pack: </a:t>
            </a:r>
          </a:p>
          <a:p>
            <a:pPr marL="0" indent="0" algn="l">
              <a:lnSpc>
                <a:spcPts val="5600"/>
              </a:lnSpc>
              <a:buNone/>
            </a:pPr>
            <a:r>
              <a:rPr lang="ru-RU" sz="445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каждый шаг – гарантия качества!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&quot;В конец&quot; 1">
            <a:hlinkClick r:id="rId8" highlightClick="1"/>
            <a:extLst>
              <a:ext uri="{FF2B5EF4-FFF2-40B4-BE49-F238E27FC236}">
                <a16:creationId xmlns:a16="http://schemas.microsoft.com/office/drawing/2014/main" id="{8B323F30-7DDE-41DF-3CCF-5DD55B02D0C5}"/>
              </a:ext>
            </a:extLst>
          </p:cNvPr>
          <p:cNvSpPr/>
          <p:nvPr/>
        </p:nvSpPr>
        <p:spPr>
          <a:xfrm>
            <a:off x="1523674" y="6727377"/>
            <a:ext cx="464676" cy="454008"/>
          </a:xfrm>
          <a:prstGeom prst="actionButtonEnd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C0171ABB-7A62-30F6-908C-444E1D1A06AE}"/>
              </a:ext>
            </a:extLst>
          </p:cNvPr>
          <p:cNvSpPr/>
          <p:nvPr/>
        </p:nvSpPr>
        <p:spPr>
          <a:xfrm>
            <a:off x="449963" y="6507554"/>
            <a:ext cx="1166964" cy="841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video</a:t>
            </a:r>
            <a:endParaRPr lang="en-US" sz="32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559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D496C9D-A826-8F50-D69B-29558E4AF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7">
            <a:extLst>
              <a:ext uri="{FF2B5EF4-FFF2-40B4-BE49-F238E27FC236}">
                <a16:creationId xmlns:a16="http://schemas.microsoft.com/office/drawing/2014/main" id="{F50D8E73-07AF-2B3C-37A5-FC2AD96FD49A}"/>
              </a:ext>
            </a:extLst>
          </p:cNvPr>
          <p:cNvSpPr/>
          <p:nvPr/>
        </p:nvSpPr>
        <p:spPr>
          <a:xfrm>
            <a:off x="6622623" y="297901"/>
            <a:ext cx="7207005" cy="765096"/>
          </a:xfrm>
          <a:prstGeom prst="roundRect">
            <a:avLst>
              <a:gd name="adj" fmla="val 2536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22" name="Text 8">
            <a:extLst>
              <a:ext uri="{FF2B5EF4-FFF2-40B4-BE49-F238E27FC236}">
                <a16:creationId xmlns:a16="http://schemas.microsoft.com/office/drawing/2014/main" id="{C46465EB-A2A7-504A-693A-8EA1483758BA}"/>
              </a:ext>
            </a:extLst>
          </p:cNvPr>
          <p:cNvSpPr/>
          <p:nvPr/>
        </p:nvSpPr>
        <p:spPr>
          <a:xfrm>
            <a:off x="8221971" y="561902"/>
            <a:ext cx="5083721" cy="501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ru-RU" sz="3000" b="1" dirty="0"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НАШ АССОРТИМЕНТ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20226BD-BDBD-3168-F481-6FF351BC2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626" y="1278992"/>
            <a:ext cx="3154338" cy="5111868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9F9F5D6-F7C8-907E-2734-044B7EFA7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2908" y="1258242"/>
            <a:ext cx="3154337" cy="3479823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Shape 7">
            <a:extLst>
              <a:ext uri="{FF2B5EF4-FFF2-40B4-BE49-F238E27FC236}">
                <a16:creationId xmlns:a16="http://schemas.microsoft.com/office/drawing/2014/main" id="{5860EA24-1A43-350F-134A-323B552EF859}"/>
              </a:ext>
            </a:extLst>
          </p:cNvPr>
          <p:cNvSpPr/>
          <p:nvPr/>
        </p:nvSpPr>
        <p:spPr>
          <a:xfrm>
            <a:off x="6622622" y="6753626"/>
            <a:ext cx="7207005" cy="1183568"/>
          </a:xfrm>
          <a:prstGeom prst="roundRect">
            <a:avLst>
              <a:gd name="adj" fmla="val 2536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30" name="Text 8">
            <a:extLst>
              <a:ext uri="{FF2B5EF4-FFF2-40B4-BE49-F238E27FC236}">
                <a16:creationId xmlns:a16="http://schemas.microsoft.com/office/drawing/2014/main" id="{29133E4E-CCB0-C96F-46F0-F286DF0E5948}"/>
              </a:ext>
            </a:extLst>
          </p:cNvPr>
          <p:cNvSpPr/>
          <p:nvPr/>
        </p:nvSpPr>
        <p:spPr>
          <a:xfrm>
            <a:off x="6998677" y="6879390"/>
            <a:ext cx="6459415" cy="1057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ru-RU" sz="3000" b="1" dirty="0"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ИНДИВИДУАЛЬНЫЕ УСЛОВИЯ. </a:t>
            </a:r>
          </a:p>
          <a:p>
            <a:pPr marL="0" indent="0" algn="ctr">
              <a:buNone/>
            </a:pPr>
            <a:r>
              <a:rPr lang="ru-RU" sz="3000" b="1" dirty="0"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ГИБКИЕ ЦЕНЫ. </a:t>
            </a:r>
          </a:p>
          <a:p>
            <a:pPr marL="0" indent="0" algn="l">
              <a:lnSpc>
                <a:spcPts val="2800"/>
              </a:lnSpc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32377B4D-E593-954A-626F-35638CB9C8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772690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FA85A40-65A7-BC77-E8A8-A4F1F7244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79482C-615D-06EC-7433-3728C9C70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4212" y="7753284"/>
            <a:ext cx="2372056" cy="476316"/>
          </a:xfrm>
          <a:prstGeom prst="rect">
            <a:avLst/>
          </a:prstGeom>
        </p:spPr>
      </p:pic>
      <p:sp>
        <p:nvSpPr>
          <p:cNvPr id="23" name="Text 0">
            <a:extLst>
              <a:ext uri="{FF2B5EF4-FFF2-40B4-BE49-F238E27FC236}">
                <a16:creationId xmlns:a16="http://schemas.microsoft.com/office/drawing/2014/main" id="{8F06B389-CD9E-6091-CD61-2C6F97C3A85D}"/>
              </a:ext>
            </a:extLst>
          </p:cNvPr>
          <p:cNvSpPr/>
          <p:nvPr/>
        </p:nvSpPr>
        <p:spPr>
          <a:xfrm>
            <a:off x="6420005" y="518093"/>
            <a:ext cx="7390202" cy="164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ru-RU" sz="445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Разработка индивидуальной </a:t>
            </a:r>
          </a:p>
          <a:p>
            <a:pPr marL="0" indent="0" algn="l">
              <a:lnSpc>
                <a:spcPts val="5600"/>
              </a:lnSpc>
              <a:buNone/>
            </a:pPr>
            <a:r>
              <a:rPr lang="ru-RU" sz="445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брендированной ювелирной </a:t>
            </a:r>
          </a:p>
          <a:p>
            <a:pPr marL="0" indent="0" algn="l">
              <a:lnSpc>
                <a:spcPts val="5600"/>
              </a:lnSpc>
              <a:buNone/>
            </a:pPr>
            <a:r>
              <a:rPr lang="ru-RU" sz="445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упаковки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94974BC7-9294-7E2F-3D91-0F7B93B85F65}"/>
              </a:ext>
            </a:extLst>
          </p:cNvPr>
          <p:cNvSpPr/>
          <p:nvPr/>
        </p:nvSpPr>
        <p:spPr>
          <a:xfrm>
            <a:off x="6329963" y="5465103"/>
            <a:ext cx="7390204" cy="1642903"/>
          </a:xfrm>
          <a:prstGeom prst="roundRect">
            <a:avLst>
              <a:gd name="adj" fmla="val 2530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3EAAED39-8821-F629-F726-3D1C1F1738B4}"/>
              </a:ext>
            </a:extLst>
          </p:cNvPr>
          <p:cNvSpPr/>
          <p:nvPr/>
        </p:nvSpPr>
        <p:spPr>
          <a:xfrm>
            <a:off x="6843032" y="5698720"/>
            <a:ext cx="4736097" cy="374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Широкий </a:t>
            </a:r>
            <a:r>
              <a:rPr lang="en-US" sz="22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выбор</a:t>
            </a: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</a:t>
            </a:r>
            <a:r>
              <a:rPr lang="ru-RU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форм и </a:t>
            </a:r>
            <a:r>
              <a:rPr lang="en-US" sz="22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размеров</a:t>
            </a:r>
            <a:endParaRPr lang="en-US" sz="2200" dirty="0"/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BF3EA3B0-4300-57E7-6A48-BB313BA90125}"/>
              </a:ext>
            </a:extLst>
          </p:cNvPr>
          <p:cNvSpPr/>
          <p:nvPr/>
        </p:nvSpPr>
        <p:spPr>
          <a:xfrm>
            <a:off x="6843029" y="6143246"/>
            <a:ext cx="6219229" cy="988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ru-RU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</a:t>
            </a:r>
            <a:r>
              <a:rPr lang="ru-RU" sz="1700" dirty="0">
                <a:solidFill>
                  <a:srgbClr val="384653"/>
                </a:solidFill>
                <a:latin typeface="Montserrat" pitchFamily="34" charset="0"/>
              </a:rPr>
              <a:t>никальная упаковка выгодно продвигает бренд и </a:t>
            </a:r>
          </a:p>
          <a:p>
            <a:pPr marL="0" indent="0" algn="l">
              <a:lnSpc>
                <a:spcPts val="2700"/>
              </a:lnSpc>
              <a:buNone/>
            </a:pPr>
            <a:r>
              <a:rPr lang="ru-RU" sz="1700" dirty="0">
                <a:solidFill>
                  <a:srgbClr val="384653"/>
                </a:solidFill>
                <a:latin typeface="Montserrat" pitchFamily="34" charset="0"/>
              </a:rPr>
              <a:t>увеличивает прибыль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</a:rPr>
              <a:t>.</a:t>
            </a:r>
          </a:p>
        </p:txBody>
      </p:sp>
      <p:sp>
        <p:nvSpPr>
          <p:cNvPr id="18" name="Shape 10">
            <a:extLst>
              <a:ext uri="{FF2B5EF4-FFF2-40B4-BE49-F238E27FC236}">
                <a16:creationId xmlns:a16="http://schemas.microsoft.com/office/drawing/2014/main" id="{BDC00344-313F-F8B4-295B-D7076F23DBFE}"/>
              </a:ext>
            </a:extLst>
          </p:cNvPr>
          <p:cNvSpPr/>
          <p:nvPr/>
        </p:nvSpPr>
        <p:spPr>
          <a:xfrm>
            <a:off x="6329963" y="3262365"/>
            <a:ext cx="7390203" cy="1642903"/>
          </a:xfrm>
          <a:prstGeom prst="roundRect">
            <a:avLst>
              <a:gd name="adj" fmla="val 2530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FE4C618C-E013-41AE-897C-E1CFE39B3C33}"/>
              </a:ext>
            </a:extLst>
          </p:cNvPr>
          <p:cNvSpPr/>
          <p:nvPr/>
        </p:nvSpPr>
        <p:spPr>
          <a:xfrm>
            <a:off x="6843031" y="3452355"/>
            <a:ext cx="6219229" cy="48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ru-RU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Индивидуальная брендированная </a:t>
            </a:r>
            <a:r>
              <a:rPr lang="ru-RU" sz="22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упак</a:t>
            </a:r>
            <a:r>
              <a:rPr lang="en-US" sz="22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овка</a:t>
            </a:r>
            <a:endParaRPr lang="en-US" sz="2200" dirty="0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804715AE-160B-41EE-F046-6C989B6F359D}"/>
              </a:ext>
            </a:extLst>
          </p:cNvPr>
          <p:cNvSpPr/>
          <p:nvPr/>
        </p:nvSpPr>
        <p:spPr>
          <a:xfrm>
            <a:off x="6843032" y="3852583"/>
            <a:ext cx="6544148" cy="893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50000"/>
              </a:lnSpc>
            </a:pPr>
            <a:r>
              <a:rPr lang="ru-RU" sz="1700" dirty="0">
                <a:solidFill>
                  <a:srgbClr val="384653"/>
                </a:solidFill>
                <a:latin typeface="Montserrat" pitchFamily="34" charset="0"/>
              </a:rPr>
              <a:t>Ювелирная упаковка усиливает узнаваемость бренда и </a:t>
            </a:r>
          </a:p>
          <a:p>
            <a:pPr>
              <a:lnSpc>
                <a:spcPct val="150000"/>
              </a:lnSpc>
            </a:pPr>
            <a:r>
              <a:rPr lang="ru-RU" sz="1700" dirty="0">
                <a:solidFill>
                  <a:srgbClr val="384653"/>
                </a:solidFill>
                <a:latin typeface="Montserrat" pitchFamily="34" charset="0"/>
              </a:rPr>
              <a:t>повышает лояльность клиентов.</a:t>
            </a: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594048FC-5A27-1E99-6BBB-0D8E02293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13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9117" y="834902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John Pack</a:t>
            </a:r>
            <a:r>
              <a:rPr lang="ru-RU" sz="445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 – </a:t>
            </a:r>
            <a:r>
              <a:rPr lang="en-US" sz="4450" b="1" dirty="0" err="1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выбор</a:t>
            </a:r>
            <a:r>
              <a:rPr lang="en-US" sz="445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 </a:t>
            </a:r>
            <a:r>
              <a:rPr lang="en-US" sz="4450" b="1" dirty="0" err="1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профессионалов</a:t>
            </a:r>
            <a:r>
              <a:rPr lang="ru-RU" sz="445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!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329117" y="4173942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Попробуйте</a:t>
            </a:r>
            <a:r>
              <a:rPr lang="ru-RU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сами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и убедитесь в качестве John Pack уже сегодня.</a:t>
            </a:r>
            <a:endParaRPr lang="en-US" sz="1700" dirty="0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50C3755C-8997-1EAE-4DB8-E7EE3329B38F}"/>
              </a:ext>
            </a:extLst>
          </p:cNvPr>
          <p:cNvSpPr/>
          <p:nvPr/>
        </p:nvSpPr>
        <p:spPr>
          <a:xfrm>
            <a:off x="6329117" y="3174080"/>
            <a:ext cx="7627382" cy="8359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00"/>
              </a:lnSpc>
            </a:pPr>
            <a:r>
              <a:rPr lang="ru-RU" sz="1700" dirty="0">
                <a:solidFill>
                  <a:srgbClr val="384653"/>
                </a:solidFill>
                <a:latin typeface="Montserrat" pitchFamily="34" charset="0"/>
              </a:rPr>
              <a:t>Удобные, качественные пакеты с </a:t>
            </a:r>
            <a:r>
              <a:rPr lang="ru-RU" sz="1700" dirty="0" err="1">
                <a:solidFill>
                  <a:srgbClr val="384653"/>
                </a:solidFill>
                <a:latin typeface="Montserrat" pitchFamily="34" charset="0"/>
              </a:rPr>
              <a:t>зип</a:t>
            </a:r>
            <a:r>
              <a:rPr lang="ru-RU" sz="1700" dirty="0">
                <a:solidFill>
                  <a:srgbClr val="384653"/>
                </a:solidFill>
                <a:latin typeface="Montserrat" pitchFamily="34" charset="0"/>
              </a:rPr>
              <a:t>-замком, которые любят </a:t>
            </a:r>
          </a:p>
          <a:p>
            <a:pPr>
              <a:lnSpc>
                <a:spcPts val="2700"/>
              </a:lnSpc>
            </a:pPr>
            <a:r>
              <a:rPr lang="ru-RU" sz="1700" dirty="0">
                <a:solidFill>
                  <a:srgbClr val="384653"/>
                </a:solidFill>
                <a:latin typeface="Montserrat" pitchFamily="34" charset="0"/>
              </a:rPr>
              <a:t>клиенты и выбирают компании.</a:t>
            </a:r>
            <a:endParaRPr lang="en-US" sz="1700" dirty="0">
              <a:solidFill>
                <a:srgbClr val="384653"/>
              </a:solidFill>
              <a:latin typeface="Montserrat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1E3DE7-4A7C-D665-430B-1522892B6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0400" y="7753284"/>
            <a:ext cx="2372056" cy="476316"/>
          </a:xfrm>
          <a:prstGeom prst="rect">
            <a:avLst/>
          </a:prstGeom>
        </p:spPr>
      </p:pic>
      <p:sp>
        <p:nvSpPr>
          <p:cNvPr id="12" name="Text 0">
            <a:extLst>
              <a:ext uri="{FF2B5EF4-FFF2-40B4-BE49-F238E27FC236}">
                <a16:creationId xmlns:a16="http://schemas.microsoft.com/office/drawing/2014/main" id="{7144AB20-3FEB-CC13-6FD5-9556667282A0}"/>
              </a:ext>
            </a:extLst>
          </p:cNvPr>
          <p:cNvSpPr/>
          <p:nvPr/>
        </p:nvSpPr>
        <p:spPr>
          <a:xfrm>
            <a:off x="6329117" y="5370644"/>
            <a:ext cx="7850777" cy="15507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ru-RU" sz="400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Наши клиенты - ведущие бренды ювелирной промышленности.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25408" y="247159"/>
            <a:ext cx="7865983" cy="1201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440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Почему выбирают </a:t>
            </a:r>
            <a:r>
              <a:rPr lang="en-US" sz="4400" b="1" dirty="0" err="1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грипперы</a:t>
            </a:r>
            <a:r>
              <a:rPr lang="en-US" sz="440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 </a:t>
            </a:r>
            <a:endParaRPr lang="ru-RU" sz="4400" b="1" dirty="0">
              <a:solidFill>
                <a:srgbClr val="2E3C4E"/>
              </a:solidFill>
              <a:latin typeface="Times New Roman" panose="02020603050405020304" pitchFamily="18" charset="0"/>
              <a:ea typeface="Barlow Bold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4700"/>
              </a:lnSpc>
              <a:buNone/>
            </a:pPr>
            <a:r>
              <a:rPr lang="en-US" sz="440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John Pack?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125408" y="1670280"/>
            <a:ext cx="7865983" cy="1082278"/>
          </a:xfrm>
          <a:prstGeom prst="roundRect">
            <a:avLst>
              <a:gd name="adj" fmla="val 2530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15551" y="1860423"/>
            <a:ext cx="3509248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Безопасность и надежность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315551" y="2270236"/>
            <a:ext cx="7485698" cy="292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Прочный полиэтилен и герметичный зип-замок защищают содержимое.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6125408" y="2935081"/>
            <a:ext cx="7865983" cy="1082278"/>
          </a:xfrm>
          <a:prstGeom prst="roundRect">
            <a:avLst>
              <a:gd name="adj" fmla="val 2530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315551" y="3125224"/>
            <a:ext cx="2402562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Универсальность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6315551" y="3535037"/>
            <a:ext cx="7485698" cy="292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Подходят для ювелирных изделий, электроники, инструментов и продуктов.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6125408" y="4199882"/>
            <a:ext cx="7865983" cy="1082278"/>
          </a:xfrm>
          <a:prstGeom prst="roundRect">
            <a:avLst>
              <a:gd name="adj" fmla="val 2530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315551" y="4390025"/>
            <a:ext cx="2701647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Экономия и удобство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6315551" y="4799838"/>
            <a:ext cx="7485698" cy="292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Высокое качество по разумной цене, простота использования.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6125408" y="5464683"/>
            <a:ext cx="7865983" cy="1082278"/>
          </a:xfrm>
          <a:prstGeom prst="roundRect">
            <a:avLst>
              <a:gd name="adj" fmla="val 2530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315551" y="5654826"/>
            <a:ext cx="2402562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Экологичность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6315551" y="6064639"/>
            <a:ext cx="7485698" cy="292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Соответствуют международным стандартам, пригодны для переработки.</a:t>
            </a:r>
            <a:endParaRPr lang="en-US" sz="1400" dirty="0"/>
          </a:p>
        </p:txBody>
      </p:sp>
      <p:sp>
        <p:nvSpPr>
          <p:cNvPr id="16" name="Shape 10">
            <a:extLst>
              <a:ext uri="{FF2B5EF4-FFF2-40B4-BE49-F238E27FC236}">
                <a16:creationId xmlns:a16="http://schemas.microsoft.com/office/drawing/2014/main" id="{B677A94E-9DDB-4DAA-B8D3-4559A9867B2E}"/>
              </a:ext>
            </a:extLst>
          </p:cNvPr>
          <p:cNvSpPr/>
          <p:nvPr/>
        </p:nvSpPr>
        <p:spPr>
          <a:xfrm>
            <a:off x="6125408" y="6699361"/>
            <a:ext cx="7865983" cy="1082278"/>
          </a:xfrm>
          <a:prstGeom prst="roundRect">
            <a:avLst>
              <a:gd name="adj" fmla="val 25307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8" name="Text 11">
            <a:extLst>
              <a:ext uri="{FF2B5EF4-FFF2-40B4-BE49-F238E27FC236}">
                <a16:creationId xmlns:a16="http://schemas.microsoft.com/office/drawing/2014/main" id="{34C9B94F-8DED-454C-2CFB-446ACAB68A1D}"/>
              </a:ext>
            </a:extLst>
          </p:cNvPr>
          <p:cNvSpPr/>
          <p:nvPr/>
        </p:nvSpPr>
        <p:spPr>
          <a:xfrm>
            <a:off x="6315551" y="6889504"/>
            <a:ext cx="2402562" cy="300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ru-RU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Широкий ассортимент</a:t>
            </a:r>
            <a:endParaRPr lang="en-US" sz="1850" dirty="0"/>
          </a:p>
        </p:txBody>
      </p:sp>
      <p:sp>
        <p:nvSpPr>
          <p:cNvPr id="19" name="Text 12">
            <a:extLst>
              <a:ext uri="{FF2B5EF4-FFF2-40B4-BE49-F238E27FC236}">
                <a16:creationId xmlns:a16="http://schemas.microsoft.com/office/drawing/2014/main" id="{E4C48E8D-5A09-1808-33DC-6F1B5F488DF2}"/>
              </a:ext>
            </a:extLst>
          </p:cNvPr>
          <p:cNvSpPr/>
          <p:nvPr/>
        </p:nvSpPr>
        <p:spPr>
          <a:xfrm>
            <a:off x="6315551" y="7299317"/>
            <a:ext cx="7485698" cy="292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ru-RU" sz="1400" dirty="0">
                <a:solidFill>
                  <a:srgbClr val="384653"/>
                </a:solidFill>
                <a:latin typeface="Montserrat" pitchFamily="34" charset="0"/>
              </a:rPr>
              <a:t>Разные размеры и толщины полиэтиленовых пакетов</a:t>
            </a: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4357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2301" y="3400543"/>
            <a:ext cx="13113782" cy="107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Основные преимущества грипперов John Pack</a:t>
            </a:r>
            <a:r>
              <a:rPr lang="ru-RU" sz="445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: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58309" y="4961753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462326" y="503616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Прозрачность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462326" y="5522299"/>
            <a:ext cx="348674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Легко идентифицировать содержимое без открытия.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5219819" y="4961753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923836" y="503616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Герметичность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923836" y="5522299"/>
            <a:ext cx="348674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Защита от влаги, пыли и повреждений.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9681329" y="4961753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385346" y="5036167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Компактность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385346" y="5522299"/>
            <a:ext cx="348674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Удобство хранения и транспортировки.</a:t>
            </a:r>
            <a:endParaRPr lang="en-US" sz="17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650C217-1CA9-48ED-5E4D-C5F94E1F6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8344" y="7737148"/>
            <a:ext cx="2372056" cy="4763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511694"/>
            <a:ext cx="12513707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Области применения грипперов John Pack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E219344A-6E43-24C9-5F3D-DA46F2C49302}"/>
              </a:ext>
            </a:extLst>
          </p:cNvPr>
          <p:cNvSpPr/>
          <p:nvPr/>
        </p:nvSpPr>
        <p:spPr>
          <a:xfrm>
            <a:off x="1198066" y="4310091"/>
            <a:ext cx="315789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Ювелирные изделия</a:t>
            </a:r>
            <a:endParaRPr lang="en-US" sz="2200" dirty="0"/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F7EEA79B-A127-1687-73A6-EFBBD2525059}"/>
              </a:ext>
            </a:extLst>
          </p:cNvPr>
          <p:cNvSpPr/>
          <p:nvPr/>
        </p:nvSpPr>
        <p:spPr>
          <a:xfrm>
            <a:off x="1198066" y="4894144"/>
            <a:ext cx="4018359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Цепочки, кольца, серьги, браслеты.</a:t>
            </a:r>
            <a:endParaRPr lang="en-US" sz="1700" dirty="0"/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CF143107-E421-3B48-A643-F4E1F98E6D44}"/>
              </a:ext>
            </a:extLst>
          </p:cNvPr>
          <p:cNvSpPr/>
          <p:nvPr/>
        </p:nvSpPr>
        <p:spPr>
          <a:xfrm>
            <a:off x="1198066" y="6047078"/>
            <a:ext cx="397918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Электронные компоненты</a:t>
            </a:r>
            <a:endParaRPr lang="en-US" sz="2200" dirty="0"/>
          </a:p>
        </p:txBody>
      </p:sp>
      <p:sp>
        <p:nvSpPr>
          <p:cNvPr id="12" name="Text 4">
            <a:extLst>
              <a:ext uri="{FF2B5EF4-FFF2-40B4-BE49-F238E27FC236}">
                <a16:creationId xmlns:a16="http://schemas.microsoft.com/office/drawing/2014/main" id="{6741304C-930E-58D2-0CF1-6DF9A2E727E9}"/>
              </a:ext>
            </a:extLst>
          </p:cNvPr>
          <p:cNvSpPr/>
          <p:nvPr/>
        </p:nvSpPr>
        <p:spPr>
          <a:xfrm>
            <a:off x="1198066" y="6576944"/>
            <a:ext cx="401835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Микросхемы, резисторы, конденсаторы.</a:t>
            </a:r>
            <a:endParaRPr lang="en-US" sz="1700" dirty="0"/>
          </a:p>
        </p:txBody>
      </p:sp>
      <p:sp>
        <p:nvSpPr>
          <p:cNvPr id="13" name="Text 5">
            <a:extLst>
              <a:ext uri="{FF2B5EF4-FFF2-40B4-BE49-F238E27FC236}">
                <a16:creationId xmlns:a16="http://schemas.microsoft.com/office/drawing/2014/main" id="{8C5BAA0E-390A-FFCB-E2B7-EBAE81539379}"/>
              </a:ext>
            </a:extLst>
          </p:cNvPr>
          <p:cNvSpPr/>
          <p:nvPr/>
        </p:nvSpPr>
        <p:spPr>
          <a:xfrm>
            <a:off x="7720138" y="6055821"/>
            <a:ext cx="385786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 err="1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Инструменты</a:t>
            </a:r>
            <a:endParaRPr lang="en-US" sz="2200" dirty="0"/>
          </a:p>
        </p:txBody>
      </p:sp>
      <p:sp>
        <p:nvSpPr>
          <p:cNvPr id="14" name="Text 6">
            <a:extLst>
              <a:ext uri="{FF2B5EF4-FFF2-40B4-BE49-F238E27FC236}">
                <a16:creationId xmlns:a16="http://schemas.microsoft.com/office/drawing/2014/main" id="{901D4884-ECF9-034A-9732-D2B19B302404}"/>
              </a:ext>
            </a:extLst>
          </p:cNvPr>
          <p:cNvSpPr/>
          <p:nvPr/>
        </p:nvSpPr>
        <p:spPr>
          <a:xfrm>
            <a:off x="7720138" y="6576944"/>
            <a:ext cx="401835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Мелкие инструменты, </a:t>
            </a:r>
            <a:r>
              <a:rPr lang="ru-RU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крепежные элементы.</a:t>
            </a:r>
            <a:endParaRPr lang="en-US" sz="1700" dirty="0"/>
          </a:p>
        </p:txBody>
      </p:sp>
      <p:sp>
        <p:nvSpPr>
          <p:cNvPr id="15" name="Text 5">
            <a:extLst>
              <a:ext uri="{FF2B5EF4-FFF2-40B4-BE49-F238E27FC236}">
                <a16:creationId xmlns:a16="http://schemas.microsoft.com/office/drawing/2014/main" id="{62336411-4B80-9202-1869-0497C81219E8}"/>
              </a:ext>
            </a:extLst>
          </p:cNvPr>
          <p:cNvSpPr/>
          <p:nvPr/>
        </p:nvSpPr>
        <p:spPr>
          <a:xfrm>
            <a:off x="7720138" y="4277446"/>
            <a:ext cx="385786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ru-RU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</a:t>
            </a:r>
            <a:r>
              <a:rPr lang="en-US" sz="2200" b="1" dirty="0" err="1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родукты</a:t>
            </a:r>
            <a:r>
              <a:rPr lang="ru-RU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питания</a:t>
            </a:r>
            <a:endParaRPr lang="en-US" sz="2200" dirty="0"/>
          </a:p>
        </p:txBody>
      </p:sp>
      <p:sp>
        <p:nvSpPr>
          <p:cNvPr id="16" name="Text 6">
            <a:extLst>
              <a:ext uri="{FF2B5EF4-FFF2-40B4-BE49-F238E27FC236}">
                <a16:creationId xmlns:a16="http://schemas.microsoft.com/office/drawing/2014/main" id="{70578143-44BE-A50C-3A54-102A1C1040E2}"/>
              </a:ext>
            </a:extLst>
          </p:cNvPr>
          <p:cNvSpPr/>
          <p:nvPr/>
        </p:nvSpPr>
        <p:spPr>
          <a:xfrm>
            <a:off x="7720138" y="4775430"/>
            <a:ext cx="4018359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ru-RU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Семена, </a:t>
            </a:r>
            <a:r>
              <a:rPr lang="en-US" sz="17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специи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сухофрукты, орехи.</a:t>
            </a:r>
            <a:endParaRPr lang="en-US" sz="1700" dirty="0"/>
          </a:p>
        </p:txBody>
      </p:sp>
      <p:sp>
        <p:nvSpPr>
          <p:cNvPr id="17" name="Shape 7">
            <a:extLst>
              <a:ext uri="{FF2B5EF4-FFF2-40B4-BE49-F238E27FC236}">
                <a16:creationId xmlns:a16="http://schemas.microsoft.com/office/drawing/2014/main" id="{27B1DD4D-E780-1B40-27CB-6BDBAE86749F}"/>
              </a:ext>
            </a:extLst>
          </p:cNvPr>
          <p:cNvSpPr/>
          <p:nvPr/>
        </p:nvSpPr>
        <p:spPr>
          <a:xfrm>
            <a:off x="886094" y="4207383"/>
            <a:ext cx="156448" cy="1136094"/>
          </a:xfrm>
          <a:prstGeom prst="roundRect">
            <a:avLst>
              <a:gd name="adj" fmla="val 20013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8" name="Shape 7">
            <a:extLst>
              <a:ext uri="{FF2B5EF4-FFF2-40B4-BE49-F238E27FC236}">
                <a16:creationId xmlns:a16="http://schemas.microsoft.com/office/drawing/2014/main" id="{F6BF0A92-D60C-6F81-D7AF-D74511941942}"/>
              </a:ext>
            </a:extLst>
          </p:cNvPr>
          <p:cNvSpPr/>
          <p:nvPr/>
        </p:nvSpPr>
        <p:spPr>
          <a:xfrm>
            <a:off x="886094" y="6001135"/>
            <a:ext cx="156448" cy="1136094"/>
          </a:xfrm>
          <a:prstGeom prst="roundRect">
            <a:avLst>
              <a:gd name="adj" fmla="val 20013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9" name="Shape 7">
            <a:extLst>
              <a:ext uri="{FF2B5EF4-FFF2-40B4-BE49-F238E27FC236}">
                <a16:creationId xmlns:a16="http://schemas.microsoft.com/office/drawing/2014/main" id="{0B831A25-C103-4B95-41CC-51D459A4444D}"/>
              </a:ext>
            </a:extLst>
          </p:cNvPr>
          <p:cNvSpPr/>
          <p:nvPr/>
        </p:nvSpPr>
        <p:spPr>
          <a:xfrm>
            <a:off x="7315200" y="4207383"/>
            <a:ext cx="156448" cy="1136094"/>
          </a:xfrm>
          <a:prstGeom prst="roundRect">
            <a:avLst>
              <a:gd name="adj" fmla="val 20013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0" name="Shape 7">
            <a:extLst>
              <a:ext uri="{FF2B5EF4-FFF2-40B4-BE49-F238E27FC236}">
                <a16:creationId xmlns:a16="http://schemas.microsoft.com/office/drawing/2014/main" id="{A2D76B77-0B70-C8DD-0375-30F5E3FD865C}"/>
              </a:ext>
            </a:extLst>
          </p:cNvPr>
          <p:cNvSpPr/>
          <p:nvPr/>
        </p:nvSpPr>
        <p:spPr>
          <a:xfrm>
            <a:off x="7315200" y="6001135"/>
            <a:ext cx="156448" cy="1136094"/>
          </a:xfrm>
          <a:prstGeom prst="roundRect">
            <a:avLst>
              <a:gd name="adj" fmla="val 20013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1" name="Text 0">
            <a:extLst>
              <a:ext uri="{FF2B5EF4-FFF2-40B4-BE49-F238E27FC236}">
                <a16:creationId xmlns:a16="http://schemas.microsoft.com/office/drawing/2014/main" id="{C40B723C-CD3F-3A66-7DE5-12EFB79962C2}"/>
              </a:ext>
            </a:extLst>
          </p:cNvPr>
          <p:cNvSpPr/>
          <p:nvPr/>
        </p:nvSpPr>
        <p:spPr>
          <a:xfrm>
            <a:off x="758309" y="3179739"/>
            <a:ext cx="1109792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ru-RU" sz="2400" dirty="0">
                <a:solidFill>
                  <a:srgbClr val="384653"/>
                </a:solidFill>
                <a:latin typeface="Montserrat" pitchFamily="34" charset="0"/>
              </a:rPr>
              <a:t>Наши пакеты – идеальная защита и презентация вашей продукции!</a:t>
            </a:r>
            <a:endParaRPr lang="en-US" sz="2400" dirty="0">
              <a:solidFill>
                <a:srgbClr val="384653"/>
              </a:solidFill>
              <a:latin typeface="Montserrat" pitchFamily="34" charset="0"/>
            </a:endParaRPr>
          </a:p>
        </p:txBody>
      </p:sp>
      <p:pic>
        <p:nvPicPr>
          <p:cNvPr id="24" name="Image 0" descr="preencoded.png">
            <a:extLst>
              <a:ext uri="{FF2B5EF4-FFF2-40B4-BE49-F238E27FC236}">
                <a16:creationId xmlns:a16="http://schemas.microsoft.com/office/drawing/2014/main" id="{759C85F5-44E0-298C-7697-31B56C5F3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97"/>
            <a:ext cx="14630400" cy="240234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09B08A6-0207-D69F-269E-F569C5795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4212" y="7753284"/>
            <a:ext cx="2372056" cy="4763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3245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6681" y="456895"/>
            <a:ext cx="7682865" cy="15287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40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Как выбрать качественные пакеты-зиплоки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E5FC3FF4-7FDD-206A-6229-11FC8F6751A3}"/>
              </a:ext>
            </a:extLst>
          </p:cNvPr>
          <p:cNvSpPr/>
          <p:nvPr/>
        </p:nvSpPr>
        <p:spPr>
          <a:xfrm>
            <a:off x="6686431" y="2123717"/>
            <a:ext cx="2975253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Качество материала</a:t>
            </a:r>
            <a:endParaRPr lang="en-US" sz="2150" dirty="0"/>
          </a:p>
        </p:txBody>
      </p:sp>
      <p:sp>
        <p:nvSpPr>
          <p:cNvPr id="17" name="Text 3">
            <a:extLst>
              <a:ext uri="{FF2B5EF4-FFF2-40B4-BE49-F238E27FC236}">
                <a16:creationId xmlns:a16="http://schemas.microsoft.com/office/drawing/2014/main" id="{7FD94FA6-B104-DF66-EF04-4AB451FCD65F}"/>
              </a:ext>
            </a:extLst>
          </p:cNvPr>
          <p:cNvSpPr/>
          <p:nvPr/>
        </p:nvSpPr>
        <p:spPr>
          <a:xfrm>
            <a:off x="6686431" y="2533379"/>
            <a:ext cx="7213402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Выбирайте подходящий пластик и толщину пленки.</a:t>
            </a:r>
            <a:endParaRPr lang="en-US" sz="1600" dirty="0"/>
          </a:p>
        </p:txBody>
      </p:sp>
      <p:sp>
        <p:nvSpPr>
          <p:cNvPr id="18" name="Text 5">
            <a:extLst>
              <a:ext uri="{FF2B5EF4-FFF2-40B4-BE49-F238E27FC236}">
                <a16:creationId xmlns:a16="http://schemas.microsoft.com/office/drawing/2014/main" id="{0F9EEBD4-A4A1-1366-5914-887A0F96E5B9}"/>
              </a:ext>
            </a:extLst>
          </p:cNvPr>
          <p:cNvSpPr/>
          <p:nvPr/>
        </p:nvSpPr>
        <p:spPr>
          <a:xfrm>
            <a:off x="6982129" y="3525527"/>
            <a:ext cx="2746534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Механизм замка</a:t>
            </a:r>
            <a:endParaRPr lang="en-US" sz="2150" dirty="0"/>
          </a:p>
        </p:txBody>
      </p:sp>
      <p:sp>
        <p:nvSpPr>
          <p:cNvPr id="19" name="Text 6">
            <a:extLst>
              <a:ext uri="{FF2B5EF4-FFF2-40B4-BE49-F238E27FC236}">
                <a16:creationId xmlns:a16="http://schemas.microsoft.com/office/drawing/2014/main" id="{3BD47799-DD6D-5B13-FF06-661F72D4162C}"/>
              </a:ext>
            </a:extLst>
          </p:cNvPr>
          <p:cNvSpPr/>
          <p:nvPr/>
        </p:nvSpPr>
        <p:spPr>
          <a:xfrm>
            <a:off x="6982129" y="3921486"/>
            <a:ext cx="6900386" cy="667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Зип-замок должен легко закрываться и </a:t>
            </a:r>
            <a:r>
              <a:rPr lang="en-US" sz="16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быть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6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герметичным</a:t>
            </a:r>
            <a:r>
              <a:rPr lang="ru-RU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</a:p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иногда с </a:t>
            </a:r>
            <a:r>
              <a:rPr lang="ru-RU" sz="16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антискользящими</a:t>
            </a:r>
            <a:r>
              <a:rPr lang="ru-RU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полосками внутри замка.</a:t>
            </a:r>
            <a:endParaRPr lang="en-US" sz="1600" dirty="0"/>
          </a:p>
        </p:txBody>
      </p:sp>
      <p:sp>
        <p:nvSpPr>
          <p:cNvPr id="20" name="Shape 7">
            <a:extLst>
              <a:ext uri="{FF2B5EF4-FFF2-40B4-BE49-F238E27FC236}">
                <a16:creationId xmlns:a16="http://schemas.microsoft.com/office/drawing/2014/main" id="{3A746413-C076-18DD-2C84-0E1902BD5762}"/>
              </a:ext>
            </a:extLst>
          </p:cNvPr>
          <p:cNvSpPr/>
          <p:nvPr/>
        </p:nvSpPr>
        <p:spPr>
          <a:xfrm>
            <a:off x="6876570" y="4882771"/>
            <a:ext cx="156448" cy="1136094"/>
          </a:xfrm>
          <a:prstGeom prst="roundRect">
            <a:avLst>
              <a:gd name="adj" fmla="val 20013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1" name="Text 8">
            <a:extLst>
              <a:ext uri="{FF2B5EF4-FFF2-40B4-BE49-F238E27FC236}">
                <a16:creationId xmlns:a16="http://schemas.microsoft.com/office/drawing/2014/main" id="{B12C2414-54C3-528E-6FB7-9173265DFB04}"/>
              </a:ext>
            </a:extLst>
          </p:cNvPr>
          <p:cNvSpPr/>
          <p:nvPr/>
        </p:nvSpPr>
        <p:spPr>
          <a:xfrm>
            <a:off x="7346034" y="4885254"/>
            <a:ext cx="3520321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Размеры и вместимость</a:t>
            </a:r>
            <a:endParaRPr lang="en-US" sz="2150" dirty="0"/>
          </a:p>
        </p:txBody>
      </p:sp>
      <p:sp>
        <p:nvSpPr>
          <p:cNvPr id="22" name="Text 9">
            <a:extLst>
              <a:ext uri="{FF2B5EF4-FFF2-40B4-BE49-F238E27FC236}">
                <a16:creationId xmlns:a16="http://schemas.microsoft.com/office/drawing/2014/main" id="{0C4A7117-C5E7-A274-4117-15691F9492C2}"/>
              </a:ext>
            </a:extLst>
          </p:cNvPr>
          <p:cNvSpPr/>
          <p:nvPr/>
        </p:nvSpPr>
        <p:spPr>
          <a:xfrm>
            <a:off x="7346153" y="5305365"/>
            <a:ext cx="6587252" cy="667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Пакет должен соответствовать размеру упаковываемых предметов.</a:t>
            </a:r>
            <a:endParaRPr lang="en-US" sz="1600" dirty="0"/>
          </a:p>
        </p:txBody>
      </p:sp>
      <p:sp>
        <p:nvSpPr>
          <p:cNvPr id="23" name="Shape 10">
            <a:extLst>
              <a:ext uri="{FF2B5EF4-FFF2-40B4-BE49-F238E27FC236}">
                <a16:creationId xmlns:a16="http://schemas.microsoft.com/office/drawing/2014/main" id="{EFAAFD82-BC6A-B9A3-81B2-EC88548FD1C7}"/>
              </a:ext>
            </a:extLst>
          </p:cNvPr>
          <p:cNvSpPr/>
          <p:nvPr/>
        </p:nvSpPr>
        <p:spPr>
          <a:xfrm>
            <a:off x="7200856" y="6313646"/>
            <a:ext cx="156448" cy="1136094"/>
          </a:xfrm>
          <a:prstGeom prst="roundRect">
            <a:avLst>
              <a:gd name="adj" fmla="val 20013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4" name="Text 11">
            <a:extLst>
              <a:ext uri="{FF2B5EF4-FFF2-40B4-BE49-F238E27FC236}">
                <a16:creationId xmlns:a16="http://schemas.microsoft.com/office/drawing/2014/main" id="{3AD1E339-DD76-7F90-D859-CDA727FFE9FF}"/>
              </a:ext>
            </a:extLst>
          </p:cNvPr>
          <p:cNvSpPr/>
          <p:nvPr/>
        </p:nvSpPr>
        <p:spPr>
          <a:xfrm>
            <a:off x="7670319" y="6313646"/>
            <a:ext cx="3209806" cy="343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Надежность упаковки</a:t>
            </a:r>
            <a:endParaRPr lang="en-US" sz="2150" dirty="0"/>
          </a:p>
        </p:txBody>
      </p:sp>
      <p:sp>
        <p:nvSpPr>
          <p:cNvPr id="25" name="Text 12">
            <a:extLst>
              <a:ext uri="{FF2B5EF4-FFF2-40B4-BE49-F238E27FC236}">
                <a16:creationId xmlns:a16="http://schemas.microsoft.com/office/drawing/2014/main" id="{73419846-21E9-3EEB-F01D-D58253A151CA}"/>
              </a:ext>
            </a:extLst>
          </p:cNvPr>
          <p:cNvSpPr/>
          <p:nvPr/>
        </p:nvSpPr>
        <p:spPr>
          <a:xfrm>
            <a:off x="7670319" y="6782038"/>
            <a:ext cx="6274118" cy="667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Проверяйте сертификаты и гарантию качества производителя.</a:t>
            </a:r>
            <a:endParaRPr lang="en-US" sz="1600" dirty="0"/>
          </a:p>
        </p:txBody>
      </p:sp>
      <p:sp>
        <p:nvSpPr>
          <p:cNvPr id="26" name="Text 3">
            <a:extLst>
              <a:ext uri="{FF2B5EF4-FFF2-40B4-BE49-F238E27FC236}">
                <a16:creationId xmlns:a16="http://schemas.microsoft.com/office/drawing/2014/main" id="{38C12319-541B-A1D7-9B0F-4FD59AE41E27}"/>
              </a:ext>
            </a:extLst>
          </p:cNvPr>
          <p:cNvSpPr/>
          <p:nvPr/>
        </p:nvSpPr>
        <p:spPr>
          <a:xfrm>
            <a:off x="6686549" y="2862052"/>
            <a:ext cx="7213402" cy="343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384653"/>
                </a:solidFill>
                <a:latin typeface="Montserrat" pitchFamily="34" charset="0"/>
              </a:rPr>
              <a:t>для еды и хрупких предметов – PE-пакеты, для косметики – PP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600" dirty="0"/>
          </a:p>
        </p:txBody>
      </p:sp>
      <p:sp>
        <p:nvSpPr>
          <p:cNvPr id="27" name="Shape 7">
            <a:extLst>
              <a:ext uri="{FF2B5EF4-FFF2-40B4-BE49-F238E27FC236}">
                <a16:creationId xmlns:a16="http://schemas.microsoft.com/office/drawing/2014/main" id="{D6CA5BA7-3011-CE6A-B14A-2AFD9798F771}"/>
              </a:ext>
            </a:extLst>
          </p:cNvPr>
          <p:cNvSpPr/>
          <p:nvPr/>
        </p:nvSpPr>
        <p:spPr>
          <a:xfrm>
            <a:off x="6491879" y="3591818"/>
            <a:ext cx="156448" cy="1136094"/>
          </a:xfrm>
          <a:prstGeom prst="roundRect">
            <a:avLst>
              <a:gd name="adj" fmla="val 20013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28" name="Shape 7">
            <a:extLst>
              <a:ext uri="{FF2B5EF4-FFF2-40B4-BE49-F238E27FC236}">
                <a16:creationId xmlns:a16="http://schemas.microsoft.com/office/drawing/2014/main" id="{3F943042-12AB-585A-13FB-0FA28D9F36B6}"/>
              </a:ext>
            </a:extLst>
          </p:cNvPr>
          <p:cNvSpPr/>
          <p:nvPr/>
        </p:nvSpPr>
        <p:spPr>
          <a:xfrm>
            <a:off x="6256681" y="2110741"/>
            <a:ext cx="156448" cy="1136094"/>
          </a:xfrm>
          <a:prstGeom prst="roundRect">
            <a:avLst>
              <a:gd name="adj" fmla="val 20013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A7EF624-4AFF-F266-DFAF-CA4CE9989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8344" y="7726390"/>
            <a:ext cx="2372056" cy="4763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4357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3735414"/>
            <a:ext cx="13113782" cy="96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Преимущества пакетов John Pack для бизнеса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58309" y="5322573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462326" y="5396987"/>
            <a:ext cx="3713559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Прозрачная маркировка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462326" y="5883119"/>
            <a:ext cx="571750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Размер, материал, назначение и сертификаты указаны на коробке.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7450574" y="5322573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154591" y="5396987"/>
            <a:ext cx="411003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Плотная структура коробок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8154591" y="5895311"/>
            <a:ext cx="571750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Облегчает хранение и выбор нужного типа пакета.</a:t>
            </a:r>
            <a:endParaRPr lang="en-US" sz="17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5E798B0-A5C5-CEDB-4E37-7E8C12EC5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4970" y="7753284"/>
            <a:ext cx="2372056" cy="4763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639723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ru-RU" sz="445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Зачем</a:t>
            </a:r>
            <a:r>
              <a:rPr lang="en-US" sz="445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 менять привычный бренд?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709" y="2390061"/>
            <a:ext cx="1083231" cy="129992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52861" y="2606635"/>
            <a:ext cx="2967990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Четкая маркировка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652861" y="3092768"/>
            <a:ext cx="621923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Всегда знаете, что </a:t>
            </a:r>
            <a:r>
              <a:rPr lang="en-US" sz="17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покупаете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ru-RU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–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7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без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сюрпризов.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4709" y="3689985"/>
            <a:ext cx="1083231" cy="129992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52861" y="3906560"/>
            <a:ext cx="398228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Широкий выбор размеров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652861" y="4392692"/>
            <a:ext cx="621923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Подходит для любых задач и </a:t>
            </a:r>
            <a:r>
              <a:rPr lang="ru-RU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разных </a:t>
            </a:r>
            <a:r>
              <a:rPr lang="en-US" sz="17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товаров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709" y="4989909"/>
            <a:ext cx="1083231" cy="129992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52861" y="5206484"/>
            <a:ext cx="472416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Качественный пластик и замок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52861" y="5692616"/>
            <a:ext cx="621923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Меньше брака, дольше срок службы.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4709" y="6289834"/>
            <a:ext cx="1083231" cy="129992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652861" y="6506408"/>
            <a:ext cx="396394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Индивидуальные условия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7652861" y="6992541"/>
            <a:ext cx="621923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Скидки и договоры с учетом вашего бизнеса.</a:t>
            </a:r>
            <a:endParaRPr lang="en-US" sz="17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5772D58-2BCF-E5B9-00DC-ADDD8959C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58344" y="7753284"/>
            <a:ext cx="2372056" cy="47631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616446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Переход на John Pack — легко и удобно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44709" y="2794393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948726" y="2868807"/>
            <a:ext cx="2974300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Информативная упаковка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948726" y="3711174"/>
            <a:ext cx="297430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Меньше ошибок при выборе нужного размера.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10193774" y="2794393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897791" y="2868807"/>
            <a:ext cx="2974300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Привычный принцип закрытия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897791" y="3711174"/>
            <a:ext cx="2974300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Обучение не требуется, система схожа с конкурентами.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244709" y="5184573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948726" y="5258987"/>
            <a:ext cx="3398401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Повышенное качество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948726" y="5745119"/>
            <a:ext cx="692336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Пакеты прочнее и удобнее в использовании.</a:t>
            </a:r>
            <a:endParaRPr lang="en-US" sz="17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F92A23B-F67B-4B0C-AAA7-43F467462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2697" y="7753284"/>
            <a:ext cx="2372056" cy="4763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806530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Times New Roman" panose="02020603050405020304" pitchFamily="18" charset="0"/>
                <a:ea typeface="Barlow Bold" pitchFamily="34" charset="-122"/>
                <a:cs typeface="Times New Roman" panose="02020603050405020304" pitchFamily="18" charset="0"/>
              </a:rPr>
              <a:t>Что особенного в пакетах John Pack?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58309" y="2673287"/>
            <a:ext cx="3705463" cy="2330887"/>
          </a:xfrm>
          <a:prstGeom prst="roundRect">
            <a:avLst>
              <a:gd name="adj" fmla="val 1394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82504" y="289748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Контроль качества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82504" y="3383613"/>
            <a:ext cx="325707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Проверка на каждом этапе производства.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4680347" y="2673287"/>
            <a:ext cx="3705463" cy="2330887"/>
          </a:xfrm>
          <a:prstGeom prst="roundRect">
            <a:avLst>
              <a:gd name="adj" fmla="val 1394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04542" y="2897481"/>
            <a:ext cx="3257074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Техническая информация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04542" y="3739848"/>
            <a:ext cx="3257074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Вся информация видна на коробке, удобно для оптовых закупок.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58309" y="5220748"/>
            <a:ext cx="7627382" cy="1728692"/>
          </a:xfrm>
          <a:prstGeom prst="roundRect">
            <a:avLst>
              <a:gd name="adj" fmla="val 2536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2504" y="544494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ru-RU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Индивидуальные решения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2504" y="5955458"/>
            <a:ext cx="7178993" cy="725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ru-RU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Нестандартные размеры, фирменные цвета пакета или замка,</a:t>
            </a:r>
          </a:p>
          <a:p>
            <a:pPr marL="0" indent="0" algn="l">
              <a:lnSpc>
                <a:spcPts val="2700"/>
              </a:lnSpc>
              <a:buNone/>
            </a:pPr>
            <a:r>
              <a:rPr lang="ru-RU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брендированные пакеты.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573</Words>
  <Application>Microsoft Office PowerPoint</Application>
  <PresentationFormat>Произвольный</PresentationFormat>
  <Paragraphs>120</Paragraphs>
  <Slides>15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Times New Roman</vt:lpstr>
      <vt:lpstr>Arial</vt:lpstr>
      <vt:lpstr>Montserrat</vt:lpstr>
      <vt:lpstr>Barlow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Юлия Лебедева</cp:lastModifiedBy>
  <cp:revision>13</cp:revision>
  <dcterms:created xsi:type="dcterms:W3CDTF">2025-05-21T20:35:25Z</dcterms:created>
  <dcterms:modified xsi:type="dcterms:W3CDTF">2025-05-27T10:36:55Z</dcterms:modified>
</cp:coreProperties>
</file>